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93218" autoAdjust="0"/>
  </p:normalViewPr>
  <p:slideViewPr>
    <p:cSldViewPr>
      <p:cViewPr>
        <p:scale>
          <a:sx n="121" d="100"/>
          <a:sy n="121" d="100"/>
        </p:scale>
        <p:origin x="2472" y="416"/>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4/16/20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1177925" y="2590800"/>
                <a:ext cx="6975475" cy="3535363"/>
              </a:xfrm>
            </p:spPr>
            <p:txBody>
              <a:bodyPr>
                <a:normAutofit/>
              </a:bodyPr>
              <a:lstStyle/>
              <a:p>
                <a:pPr>
                  <a:buNone/>
                </a:pPr>
                <a:r>
                  <a:rPr lang="en-US" sz="4400" dirty="0"/>
                  <a:t> </a:t>
                </a:r>
                <a14:m>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𝑒</m:t>
                        </m:r>
                      </m:e>
                      <m:sup>
                        <m:r>
                          <a:rPr lang="en-US" sz="4400" b="0" i="1" smtClean="0">
                            <a:latin typeface="Cambria Math" panose="02040503050406030204" pitchFamily="18" charset="0"/>
                          </a:rPr>
                          <m:t>−</m:t>
                        </m:r>
                        <m:r>
                          <a:rPr lang="en-US" sz="4400" b="0" i="1" smtClean="0">
                            <a:latin typeface="Cambria Math" panose="02040503050406030204" pitchFamily="18" charset="0"/>
                          </a:rPr>
                          <m:t>𝑎</m:t>
                        </m:r>
                      </m:sup>
                    </m:sSup>
                  </m:oMath>
                </a14:m>
                <a:r>
                  <a:rPr lang="en-US" sz="4400" dirty="0"/>
                  <a:t> ranges from 0 to +inf.</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1177925" y="2590800"/>
                <a:ext cx="6975475" cy="3535363"/>
              </a:xfrm>
              <a:blipFill>
                <a:blip r:embed="rId3"/>
                <a:stretch>
                  <a:fillRect t="-3957"/>
                </a:stretch>
              </a:blipFill>
            </p:spPr>
            <p:txBody>
              <a:bodyPr/>
              <a:lstStyle/>
              <a:p>
                <a:r>
                  <a:rPr lang="en-US">
                    <a:noFill/>
                  </a:rPr>
                  <a:t> </a:t>
                </a:r>
              </a:p>
            </p:txBody>
          </p:sp>
        </mc:Fallback>
      </mc:AlternateContent>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br>
              <a:rPr lang="en-US" dirty="0"/>
            </a:br>
            <a:endParaRPr lang="en-US" dirty="0"/>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endParaRPr lang="en-US"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AB7B115-604A-FD4E-BACE-4472C4765498}"/>
                  </a:ext>
                </a:extLst>
              </p:cNvPr>
              <p:cNvSpPr txBox="1"/>
              <p:nvPr/>
            </p:nvSpPr>
            <p:spPr>
              <a:xfrm>
                <a:off x="2438400" y="3001243"/>
                <a:ext cx="5181600" cy="838115"/>
              </a:xfrm>
              <a:prstGeom prst="rect">
                <a:avLst/>
              </a:prstGeom>
              <a:noFill/>
            </p:spPr>
            <p:txBody>
              <a:bodyPr wrap="square" rtlCol="0">
                <a:spAutoFit/>
              </a:bodyPr>
              <a:lstStyle/>
              <a:p>
                <a:r>
                  <a:rPr lang="en-US" sz="3200" dirty="0"/>
                  <a:t>Sigm(a) = </a:t>
                </a:r>
                <a14:m>
                  <m:oMath xmlns:m="http://schemas.openxmlformats.org/officeDocument/2006/math">
                    <m:f>
                      <m:fPr>
                        <m:ctrlPr>
                          <a:rPr lang="en-US" sz="3200" i="1" dirty="0">
                            <a:latin typeface="Cambria Math" panose="02040503050406030204" pitchFamily="18" charset="0"/>
                          </a:rPr>
                        </m:ctrlPr>
                      </m:fPr>
                      <m:num>
                        <m:r>
                          <a:rPr lang="en-US" sz="3200" i="1" dirty="0">
                            <a:latin typeface="Cambria Math" panose="02040503050406030204" pitchFamily="18" charset="0"/>
                          </a:rPr>
                          <m:t>1</m:t>
                        </m:r>
                      </m:num>
                      <m:den>
                        <m:r>
                          <a:rPr lang="en-US" sz="3200" i="1" dirty="0">
                            <a:latin typeface="Cambria Math" panose="02040503050406030204" pitchFamily="18" charset="0"/>
                          </a:rPr>
                          <m:t>1+</m:t>
                        </m:r>
                        <m:sSup>
                          <m:sSupPr>
                            <m:ctrlPr>
                              <a:rPr lang="en-US" sz="3200" i="1" dirty="0" smtClean="0">
                                <a:latin typeface="Cambria Math" panose="02040503050406030204" pitchFamily="18" charset="0"/>
                              </a:rPr>
                            </m:ctrlPr>
                          </m:sSupPr>
                          <m:e>
                            <m:r>
                              <a:rPr lang="en-US" sz="3200" i="1" dirty="0">
                                <a:latin typeface="Cambria Math" panose="02040503050406030204" pitchFamily="18" charset="0"/>
                              </a:rPr>
                              <m:t>𝑒</m:t>
                            </m:r>
                          </m:e>
                          <m:sup>
                            <m:r>
                              <a:rPr lang="en-US" sz="3200" i="1" dirty="0">
                                <a:latin typeface="Cambria Math" panose="02040503050406030204" pitchFamily="18" charset="0"/>
                              </a:rPr>
                              <m:t>−</m:t>
                            </m:r>
                            <m:r>
                              <a:rPr lang="en-US" sz="3200" b="0" i="1" dirty="0" smtClean="0">
                                <a:latin typeface="Cambria Math" panose="02040503050406030204" pitchFamily="18" charset="0"/>
                              </a:rPr>
                              <m:t>𝑎</m:t>
                            </m:r>
                          </m:sup>
                        </m:sSup>
                      </m:den>
                    </m:f>
                    <m:r>
                      <a:rPr lang="en-US" sz="3200" i="1" dirty="0">
                        <a:latin typeface="Cambria Math" panose="02040503050406030204" pitchFamily="18" charset="0"/>
                      </a:rPr>
                      <m:t>=</m:t>
                    </m:r>
                    <m:f>
                      <m:fPr>
                        <m:ctrlPr>
                          <a:rPr lang="en-US" sz="3200" i="1" dirty="0">
                            <a:latin typeface="Cambria Math" panose="02040503050406030204" pitchFamily="18" charset="0"/>
                          </a:rPr>
                        </m:ctrlPr>
                      </m:fPr>
                      <m:num>
                        <m:sSup>
                          <m:sSupPr>
                            <m:ctrlPr>
                              <a:rPr lang="en-US" sz="3200" i="1" dirty="0">
                                <a:latin typeface="Cambria Math" panose="02040503050406030204" pitchFamily="18" charset="0"/>
                              </a:rPr>
                            </m:ctrlPr>
                          </m:sSupPr>
                          <m:e>
                            <m:r>
                              <a:rPr lang="en-US" sz="3200" i="1" dirty="0">
                                <a:latin typeface="Cambria Math" panose="02040503050406030204" pitchFamily="18" charset="0"/>
                              </a:rPr>
                              <m:t>𝑒</m:t>
                            </m:r>
                          </m:e>
                          <m:sup>
                            <m:r>
                              <a:rPr lang="en-US" sz="3200" b="0" i="1" dirty="0" smtClean="0">
                                <a:latin typeface="Cambria Math" panose="02040503050406030204" pitchFamily="18" charset="0"/>
                              </a:rPr>
                              <m:t>𝑎</m:t>
                            </m:r>
                          </m:sup>
                        </m:sSup>
                      </m:num>
                      <m:den>
                        <m:sSup>
                          <m:sSupPr>
                            <m:ctrlPr>
                              <a:rPr lang="en-US" sz="3200" i="1" dirty="0">
                                <a:latin typeface="Cambria Math" panose="02040503050406030204" pitchFamily="18" charset="0"/>
                              </a:rPr>
                            </m:ctrlPr>
                          </m:sSupPr>
                          <m:e>
                            <m:r>
                              <a:rPr lang="en-US" sz="3200" i="1" dirty="0">
                                <a:latin typeface="Cambria Math" panose="02040503050406030204" pitchFamily="18" charset="0"/>
                              </a:rPr>
                              <m:t>𝑒</m:t>
                            </m:r>
                          </m:e>
                          <m:sup>
                            <m:r>
                              <a:rPr lang="en-US" sz="3200" b="0" i="1" dirty="0" smtClean="0">
                                <a:latin typeface="Cambria Math" panose="02040503050406030204" pitchFamily="18" charset="0"/>
                              </a:rPr>
                              <m:t>𝑎</m:t>
                            </m:r>
                          </m:sup>
                        </m:sSup>
                        <m:r>
                          <a:rPr lang="en-US" sz="3200" i="1" dirty="0">
                            <a:latin typeface="Cambria Math" panose="02040503050406030204" pitchFamily="18" charset="0"/>
                          </a:rPr>
                          <m:t>+1</m:t>
                        </m:r>
                      </m:den>
                    </m:f>
                  </m:oMath>
                </a14:m>
                <a:endParaRPr lang="en-US" sz="3200" dirty="0"/>
              </a:p>
            </p:txBody>
          </p:sp>
        </mc:Choice>
        <mc:Fallback>
          <p:sp>
            <p:nvSpPr>
              <p:cNvPr id="2" name="TextBox 1">
                <a:extLst>
                  <a:ext uri="{FF2B5EF4-FFF2-40B4-BE49-F238E27FC236}">
                    <a16:creationId xmlns:a16="http://schemas.microsoft.com/office/drawing/2014/main" id="{3AB7B115-604A-FD4E-BACE-4472C4765498}"/>
                  </a:ext>
                </a:extLst>
              </p:cNvPr>
              <p:cNvSpPr txBox="1">
                <a:spLocks noRot="1" noChangeAspect="1" noMove="1" noResize="1" noEditPoints="1" noAdjustHandles="1" noChangeArrowheads="1" noChangeShapeType="1" noTextEdit="1"/>
              </p:cNvSpPr>
              <p:nvPr/>
            </p:nvSpPr>
            <p:spPr>
              <a:xfrm>
                <a:off x="2438400" y="3001243"/>
                <a:ext cx="5181600" cy="838115"/>
              </a:xfrm>
              <a:prstGeom prst="rect">
                <a:avLst/>
              </a:prstGeom>
              <a:blipFill>
                <a:blip r:embed="rId3"/>
                <a:stretch>
                  <a:fillRect l="-2941"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668C572-D9E3-984A-A6CA-6CB96B890BF1}"/>
                  </a:ext>
                </a:extLst>
              </p:cNvPr>
              <p:cNvSpPr txBox="1"/>
              <p:nvPr/>
            </p:nvSpPr>
            <p:spPr>
              <a:xfrm>
                <a:off x="2046652" y="4468985"/>
                <a:ext cx="6373090" cy="853888"/>
              </a:xfrm>
              <a:prstGeom prst="rect">
                <a:avLst/>
              </a:prstGeom>
              <a:noFill/>
            </p:spPr>
            <p:txBody>
              <a:bodyPr wrap="square" rtlCol="0">
                <a:spAutoFit/>
              </a:bodyPr>
              <a:lstStyle/>
              <a:p>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r>
                          <a:rPr lang="en-US" sz="3200" b="0" i="1" smtClean="0">
                            <a:latin typeface="Cambria Math" panose="02040503050406030204" pitchFamily="18" charset="0"/>
                          </a:rPr>
                          <m:t>(</m:t>
                        </m:r>
                        <m:r>
                          <a:rPr lang="en-US" sz="3200" b="0" i="1" smtClean="0">
                            <a:latin typeface="Cambria Math" panose="02040503050406030204" pitchFamily="18" charset="0"/>
                          </a:rPr>
                          <m:t>𝑠𝑖𝑔𝑚</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m:t>
                            </m:r>
                          </m:e>
                        </m:d>
                        <m:r>
                          <a:rPr lang="en-US" sz="3200" b="0" i="1" smtClean="0">
                            <a:latin typeface="Cambria Math" panose="02040503050406030204" pitchFamily="18" charset="0"/>
                          </a:rPr>
                          <m:t>)</m:t>
                        </m:r>
                      </m:num>
                      <m:den>
                        <m:r>
                          <a:rPr lang="en-US" sz="3200" b="0" i="1" smtClean="0">
                            <a:latin typeface="Cambria Math" panose="02040503050406030204" pitchFamily="18" charset="0"/>
                          </a:rPr>
                          <m:t>𝑑𝑎</m:t>
                        </m:r>
                      </m:den>
                    </m:f>
                  </m:oMath>
                </a14:m>
                <a:r>
                  <a:rPr lang="en-US" sz="3200" dirty="0"/>
                  <a:t> = </a:t>
                </a:r>
                <a14:m>
                  <m:oMath xmlns:m="http://schemas.openxmlformats.org/officeDocument/2006/math">
                    <m:f>
                      <m:fPr>
                        <m:ctrlPr>
                          <a:rPr lang="en-US" sz="3200" i="1" dirty="0">
                            <a:latin typeface="Cambria Math" panose="02040503050406030204" pitchFamily="18" charset="0"/>
                          </a:rPr>
                        </m:ctrlPr>
                      </m:fPr>
                      <m:num>
                        <m:r>
                          <a:rPr lang="en-US" sz="3200" b="0" i="1" dirty="0" smtClean="0">
                            <a:latin typeface="Cambria Math" panose="02040503050406030204" pitchFamily="18" charset="0"/>
                          </a:rPr>
                          <m:t>−</m:t>
                        </m:r>
                        <m:r>
                          <a:rPr lang="en-US" sz="3200" i="1" dirty="0">
                            <a:latin typeface="Cambria Math" panose="02040503050406030204" pitchFamily="18" charset="0"/>
                          </a:rPr>
                          <m:t>1</m:t>
                        </m:r>
                      </m:num>
                      <m:den>
                        <m:sSup>
                          <m:sSupPr>
                            <m:ctrlPr>
                              <a:rPr lang="en-US" sz="3200" i="1" dirty="0" smtClean="0">
                                <a:latin typeface="Cambria Math" panose="02040503050406030204" pitchFamily="18" charset="0"/>
                              </a:rPr>
                            </m:ctrlPr>
                          </m:sSupPr>
                          <m:e>
                            <m:r>
                              <a:rPr lang="en-US" sz="3200" b="0" i="1" dirty="0" smtClean="0">
                                <a:latin typeface="Cambria Math" panose="02040503050406030204" pitchFamily="18" charset="0"/>
                              </a:rPr>
                              <m:t>(</m:t>
                            </m:r>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latin typeface="Cambria Math" panose="02040503050406030204" pitchFamily="18" charset="0"/>
                                  </a:rPr>
                                  <m:t>𝑒</m:t>
                                </m:r>
                              </m:e>
                              <m:sup>
                                <m:r>
                                  <a:rPr lang="en-US" sz="3200" i="1" dirty="0">
                                    <a:latin typeface="Cambria Math" panose="02040503050406030204" pitchFamily="18" charset="0"/>
                                  </a:rPr>
                                  <m:t>−</m:t>
                                </m:r>
                                <m:r>
                                  <a:rPr lang="en-US" sz="3200" i="1" dirty="0">
                                    <a:latin typeface="Cambria Math" panose="02040503050406030204" pitchFamily="18" charset="0"/>
                                  </a:rPr>
                                  <m:t>𝑎</m:t>
                                </m:r>
                              </m:sup>
                            </m:sSup>
                            <m:r>
                              <a:rPr lang="en-US" sz="3200" b="0" i="1" dirty="0" smtClean="0">
                                <a:latin typeface="Cambria Math" panose="02040503050406030204" pitchFamily="18" charset="0"/>
                              </a:rPr>
                              <m:t>)</m:t>
                            </m:r>
                          </m:e>
                          <m:sup>
                            <m:r>
                              <a:rPr lang="en-US" sz="3200" b="0" i="1" dirty="0" smtClean="0">
                                <a:latin typeface="Cambria Math" panose="02040503050406030204" pitchFamily="18" charset="0"/>
                              </a:rPr>
                              <m:t>2</m:t>
                            </m:r>
                          </m:sup>
                        </m:sSup>
                      </m:den>
                    </m:f>
                    <m:r>
                      <a:rPr lang="en-US" sz="3200" b="0" i="1" dirty="0" smtClean="0">
                        <a:latin typeface="Cambria Math" panose="02040503050406030204" pitchFamily="18" charset="0"/>
                      </a:rPr>
                      <m:t>∗</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𝑒</m:t>
                            </m:r>
                          </m:e>
                          <m:sup>
                            <m:r>
                              <a:rPr lang="en-US" sz="3200" b="0" i="1" dirty="0" smtClean="0">
                                <a:latin typeface="Cambria Math" panose="02040503050406030204" pitchFamily="18" charset="0"/>
                              </a:rPr>
                              <m:t>−</m:t>
                            </m:r>
                            <m:r>
                              <a:rPr lang="en-US" sz="3200" b="0" i="1" dirty="0" smtClean="0">
                                <a:latin typeface="Cambria Math" panose="02040503050406030204" pitchFamily="18" charset="0"/>
                              </a:rPr>
                              <m:t>𝑎</m:t>
                            </m:r>
                          </m:sup>
                        </m:sSup>
                      </m:e>
                    </m:d>
                  </m:oMath>
                </a14:m>
                <a:endParaRPr lang="en-US" sz="3200" b="0" i="1" dirty="0">
                  <a:latin typeface="Cambria Math" panose="02040503050406030204" pitchFamily="18" charset="0"/>
                </a:endParaRPr>
              </a:p>
            </p:txBody>
          </p:sp>
        </mc:Choice>
        <mc:Fallback>
          <p:sp>
            <p:nvSpPr>
              <p:cNvPr id="18" name="TextBox 17">
                <a:extLst>
                  <a:ext uri="{FF2B5EF4-FFF2-40B4-BE49-F238E27FC236}">
                    <a16:creationId xmlns:a16="http://schemas.microsoft.com/office/drawing/2014/main" id="{E668C572-D9E3-984A-A6CA-6CB96B890BF1}"/>
                  </a:ext>
                </a:extLst>
              </p:cNvPr>
              <p:cNvSpPr txBox="1">
                <a:spLocks noRot="1" noChangeAspect="1" noMove="1" noResize="1" noEditPoints="1" noAdjustHandles="1" noChangeArrowheads="1" noChangeShapeType="1" noTextEdit="1"/>
              </p:cNvSpPr>
              <p:nvPr/>
            </p:nvSpPr>
            <p:spPr>
              <a:xfrm>
                <a:off x="2046652" y="4468985"/>
                <a:ext cx="6373090" cy="853888"/>
              </a:xfrm>
              <a:prstGeom prst="rect">
                <a:avLst/>
              </a:prstGeom>
              <a:blipFill>
                <a:blip r:embed="rId4"/>
                <a:stretch>
                  <a:fillRect b="-102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2017C09-F83E-7E45-A2E7-FB0F111D57CE}"/>
                  </a:ext>
                </a:extLst>
              </p:cNvPr>
              <p:cNvSpPr txBox="1"/>
              <p:nvPr/>
            </p:nvSpPr>
            <p:spPr>
              <a:xfrm>
                <a:off x="1395209" y="5277827"/>
                <a:ext cx="8134766" cy="901657"/>
              </a:xfrm>
              <a:prstGeom prst="rect">
                <a:avLst/>
              </a:prstGeom>
              <a:noFill/>
            </p:spPr>
            <p:txBody>
              <a:bodyPr wrap="square" rtlCol="0">
                <a:spAutoFit/>
              </a:bodyPr>
              <a:lstStyle/>
              <a:p>
                <a:r>
                  <a:rPr lang="en-US" sz="3200" dirty="0"/>
                  <a:t>= </a:t>
                </a:r>
                <a14:m>
                  <m:oMath xmlns:m="http://schemas.openxmlformats.org/officeDocument/2006/math">
                    <m:f>
                      <m:fPr>
                        <m:ctrlPr>
                          <a:rPr lang="en-US" sz="3200" i="1" dirty="0">
                            <a:latin typeface="Cambria Math" panose="02040503050406030204" pitchFamily="18" charset="0"/>
                          </a:rPr>
                        </m:ctrlPr>
                      </m:fPr>
                      <m:num>
                        <m:r>
                          <a:rPr lang="en-US" sz="3200" i="1" dirty="0">
                            <a:latin typeface="Cambria Math" panose="02040503050406030204" pitchFamily="18" charset="0"/>
                          </a:rPr>
                          <m:t>1</m:t>
                        </m:r>
                      </m:num>
                      <m:den>
                        <m:sSup>
                          <m:sSupPr>
                            <m:ctrlPr>
                              <a:rPr lang="en-US" sz="3200" i="1" dirty="0">
                                <a:latin typeface="Cambria Math" panose="02040503050406030204" pitchFamily="18" charset="0"/>
                              </a:rPr>
                            </m:ctrlPr>
                          </m:sSupPr>
                          <m:e>
                            <m:r>
                              <a:rPr lang="en-US" sz="3200" b="0" i="1" dirty="0" smtClean="0">
                                <a:latin typeface="Cambria Math" panose="02040503050406030204" pitchFamily="18" charset="0"/>
                              </a:rPr>
                              <m:t>(1+</m:t>
                            </m:r>
                            <m:r>
                              <a:rPr lang="en-US" sz="3200" i="1" dirty="0">
                                <a:latin typeface="Cambria Math" panose="02040503050406030204" pitchFamily="18" charset="0"/>
                              </a:rPr>
                              <m:t>𝑒</m:t>
                            </m:r>
                          </m:e>
                          <m:sup>
                            <m:r>
                              <a:rPr lang="en-US" sz="3200" i="1" dirty="0">
                                <a:latin typeface="Cambria Math" panose="02040503050406030204" pitchFamily="18" charset="0"/>
                              </a:rPr>
                              <m:t>−</m:t>
                            </m:r>
                            <m:r>
                              <a:rPr lang="en-US" sz="3200" i="1" dirty="0">
                                <a:latin typeface="Cambria Math" panose="02040503050406030204" pitchFamily="18" charset="0"/>
                              </a:rPr>
                              <m:t>𝑎</m:t>
                            </m:r>
                          </m:sup>
                        </m:sSup>
                        <m:r>
                          <a:rPr lang="en-US" sz="3200" i="1" dirty="0">
                            <a:latin typeface="Cambria Math" panose="02040503050406030204" pitchFamily="18" charset="0"/>
                          </a:rPr>
                          <m:t>)</m:t>
                        </m:r>
                      </m:den>
                    </m:f>
                    <m:r>
                      <a:rPr lang="en-US" sz="3200" b="0" i="1" dirty="0" smtClean="0">
                        <a:latin typeface="Cambria Math" panose="02040503050406030204" pitchFamily="18" charset="0"/>
                      </a:rPr>
                      <m:t>∗</m:t>
                    </m:r>
                    <m:f>
                      <m:fPr>
                        <m:ctrlPr>
                          <a:rPr lang="en-US" sz="3200" i="1" dirty="0">
                            <a:latin typeface="Cambria Math" panose="02040503050406030204" pitchFamily="18" charset="0"/>
                          </a:rPr>
                        </m:ctrlPr>
                      </m:fPr>
                      <m:num>
                        <m:sSup>
                          <m:sSupPr>
                            <m:ctrlPr>
                              <a:rPr lang="en-US" sz="3200" i="1" dirty="0" smtClean="0">
                                <a:latin typeface="Cambria Math" panose="02040503050406030204" pitchFamily="18" charset="0"/>
                              </a:rPr>
                            </m:ctrlPr>
                          </m:sSupPr>
                          <m:e>
                            <m:r>
                              <a:rPr lang="en-US" sz="3200" b="0" i="1" dirty="0" smtClean="0">
                                <a:latin typeface="Cambria Math" panose="02040503050406030204" pitchFamily="18" charset="0"/>
                              </a:rPr>
                              <m:t>𝑒</m:t>
                            </m:r>
                          </m:e>
                          <m:sup>
                            <m:r>
                              <a:rPr lang="en-US" sz="3200" b="0" i="1" dirty="0" smtClean="0">
                                <a:latin typeface="Cambria Math" panose="02040503050406030204" pitchFamily="18" charset="0"/>
                              </a:rPr>
                              <m:t>−</m:t>
                            </m:r>
                            <m:r>
                              <a:rPr lang="en-US" sz="3200" b="0" i="1" dirty="0" smtClean="0">
                                <a:latin typeface="Cambria Math" panose="02040503050406030204" pitchFamily="18" charset="0"/>
                              </a:rPr>
                              <m:t>𝑎</m:t>
                            </m:r>
                          </m:sup>
                        </m:sSup>
                      </m:num>
                      <m:den>
                        <m:sSup>
                          <m:sSupPr>
                            <m:ctrlPr>
                              <a:rPr lang="en-US" sz="3200" i="1" dirty="0">
                                <a:latin typeface="Cambria Math" panose="02040503050406030204" pitchFamily="18" charset="0"/>
                              </a:rPr>
                            </m:ctrlPr>
                          </m:sSupPr>
                          <m:e>
                            <m:r>
                              <a:rPr lang="en-US" sz="3200" i="1" dirty="0">
                                <a:latin typeface="Cambria Math" panose="02040503050406030204" pitchFamily="18" charset="0"/>
                              </a:rPr>
                              <m:t>(1+</m:t>
                            </m:r>
                            <m:r>
                              <a:rPr lang="en-US" sz="3200" i="1" dirty="0">
                                <a:latin typeface="Cambria Math" panose="02040503050406030204" pitchFamily="18" charset="0"/>
                              </a:rPr>
                              <m:t>𝑒</m:t>
                            </m:r>
                          </m:e>
                          <m:sup>
                            <m:r>
                              <a:rPr lang="en-US" sz="3200" i="1" dirty="0">
                                <a:latin typeface="Cambria Math" panose="02040503050406030204" pitchFamily="18" charset="0"/>
                              </a:rPr>
                              <m:t>−</m:t>
                            </m:r>
                            <m:r>
                              <a:rPr lang="en-US" sz="3200" i="1" dirty="0">
                                <a:latin typeface="Cambria Math" panose="02040503050406030204" pitchFamily="18" charset="0"/>
                              </a:rPr>
                              <m:t>𝑎</m:t>
                            </m:r>
                          </m:sup>
                        </m:sSup>
                        <m:r>
                          <a:rPr lang="en-US" sz="3200" i="1" dirty="0">
                            <a:latin typeface="Cambria Math" panose="02040503050406030204" pitchFamily="18" charset="0"/>
                          </a:rPr>
                          <m:t>)</m:t>
                        </m:r>
                      </m:den>
                    </m:f>
                    <m:r>
                      <m:rPr>
                        <m:nor/>
                      </m:rPr>
                      <a:rPr lang="en-US" sz="3200" dirty="0"/>
                      <m:t>= </m:t>
                    </m:r>
                    <m:r>
                      <a:rPr lang="en-US" sz="3200" b="0" i="1" dirty="0" smtClean="0">
                        <a:latin typeface="Cambria Math" panose="02040503050406030204" pitchFamily="18" charset="0"/>
                      </a:rPr>
                      <m:t>𝑠𝑖𝑔𝑚</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𝑎</m:t>
                        </m:r>
                      </m:e>
                    </m:d>
                    <m:r>
                      <a:rPr lang="en-US" sz="3200" b="0" i="1" dirty="0" smtClean="0">
                        <a:latin typeface="Cambria Math" panose="02040503050406030204" pitchFamily="18" charset="0"/>
                      </a:rPr>
                      <m:t>[1−</m:t>
                    </m:r>
                    <m:r>
                      <a:rPr lang="en-US" sz="3200" b="0" i="1" dirty="0" smtClean="0">
                        <a:latin typeface="Cambria Math" panose="02040503050406030204" pitchFamily="18" charset="0"/>
                      </a:rPr>
                      <m:t>𝑠𝑖𝑔𝑚</m:t>
                    </m:r>
                    <m:r>
                      <a:rPr lang="en-US" sz="3200" b="0" i="1" dirty="0" smtClean="0">
                        <a:latin typeface="Cambria Math" panose="02040503050406030204" pitchFamily="18" charset="0"/>
                      </a:rPr>
                      <m:t>(</m:t>
                    </m:r>
                    <m:r>
                      <a:rPr lang="en-US" sz="3200" b="0" i="1" dirty="0" smtClean="0">
                        <a:latin typeface="Cambria Math" panose="02040503050406030204" pitchFamily="18" charset="0"/>
                      </a:rPr>
                      <m:t>𝑎</m:t>
                    </m:r>
                    <m:r>
                      <a:rPr lang="en-US" sz="3200" b="0" i="1" dirty="0" smtClean="0">
                        <a:latin typeface="Cambria Math" panose="02040503050406030204" pitchFamily="18" charset="0"/>
                      </a:rPr>
                      <m:t>)]</m:t>
                    </m:r>
                  </m:oMath>
                </a14:m>
                <a:endParaRPr lang="en-US" sz="3200" b="0" i="1" dirty="0">
                  <a:latin typeface="Cambria Math" panose="02040503050406030204" pitchFamily="18" charset="0"/>
                </a:endParaRPr>
              </a:p>
            </p:txBody>
          </p:sp>
        </mc:Choice>
        <mc:Fallback>
          <p:sp>
            <p:nvSpPr>
              <p:cNvPr id="19" name="TextBox 18">
                <a:extLst>
                  <a:ext uri="{FF2B5EF4-FFF2-40B4-BE49-F238E27FC236}">
                    <a16:creationId xmlns:a16="http://schemas.microsoft.com/office/drawing/2014/main" id="{52017C09-F83E-7E45-A2E7-FB0F111D57CE}"/>
                  </a:ext>
                </a:extLst>
              </p:cNvPr>
              <p:cNvSpPr txBox="1">
                <a:spLocks noRot="1" noChangeAspect="1" noMove="1" noResize="1" noEditPoints="1" noAdjustHandles="1" noChangeArrowheads="1" noChangeShapeType="1" noTextEdit="1"/>
              </p:cNvSpPr>
              <p:nvPr/>
            </p:nvSpPr>
            <p:spPr>
              <a:xfrm>
                <a:off x="1395209" y="5277827"/>
                <a:ext cx="8134766" cy="901657"/>
              </a:xfrm>
              <a:prstGeom prst="rect">
                <a:avLst/>
              </a:prstGeom>
              <a:blipFill>
                <a:blip r:embed="rId5"/>
                <a:stretch>
                  <a:fillRect l="-1872" b="-8333"/>
                </a:stretch>
              </a:blipFill>
            </p:spPr>
            <p:txBody>
              <a:bodyPr/>
              <a:lstStyle/>
              <a:p>
                <a:r>
                  <a:rPr lang="en-US">
                    <a:noFill/>
                  </a:rPr>
                  <a:t> </a:t>
                </a:r>
              </a:p>
            </p:txBody>
          </p:sp>
        </mc:Fallback>
      </mc:AlternateContent>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xmlns="">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interpretation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xmlns="">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xmlns="">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xmlns="">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xmlns="">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xmlns="">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which produces 0s or 1s for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a:t>
                </a:r>
              </a:p>
              <a:p>
                <a:pPr>
                  <a:buNone/>
                </a:pPr>
                <a:r>
                  <a:rPr lang="en-US" sz="2000" dirty="0"/>
                  <a:t>The further off you are from 1 (for the correct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denoted by z), the higher the penalty imposed by the loss function.</a:t>
                </a:r>
              </a:p>
              <a:p>
                <a:pPr>
                  <a:buNone/>
                </a:pPr>
                <a:endParaRPr lang="en-US" b="1" baseline="-25000"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219200"/>
                <a:ext cx="7086600" cy="5410200"/>
              </a:xfrm>
              <a:blipFill>
                <a:blip r:embed="rId3"/>
                <a:stretch>
                  <a:fillRect l="-2147" t="-1643"/>
                </a:stretch>
              </a:blipFill>
            </p:spPr>
            <p:txBody>
              <a:bodyPr/>
              <a:lstStyle/>
              <a:p>
                <a:r>
                  <a:rPr lang="en-US">
                    <a:noFill/>
                  </a:rPr>
                  <a:t> </a:t>
                </a:r>
              </a:p>
            </p:txBody>
          </p:sp>
        </mc:Fallback>
      </mc:AlternateContent>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4"/>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more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92C7D1-229F-E844-8DE6-BD281E53E2B8}"/>
              </a:ext>
            </a:extLst>
          </p:cNvPr>
          <p:cNvSpPr/>
          <p:nvPr/>
        </p:nvSpPr>
        <p:spPr>
          <a:xfrm>
            <a:off x="215559" y="5917259"/>
            <a:ext cx="8445838" cy="369332"/>
          </a:xfrm>
          <a:prstGeom prst="rect">
            <a:avLst/>
          </a:prstGeom>
        </p:spPr>
        <p:txBody>
          <a:bodyPr wrap="none">
            <a:spAutoFit/>
          </a:bodyPr>
          <a:lstStyle/>
          <a:p>
            <a:pPr algn="ctr" fontAlgn="b"/>
            <a:r>
              <a:rPr lang="en-US" i="1" dirty="0">
                <a:solidFill>
                  <a:srgbClr val="FF0000"/>
                </a:solidFill>
              </a:rPr>
              <a:t>For the rest of this deck, we will work with 𝛽 = 1 to simplify the </a:t>
            </a:r>
            <a:r>
              <a:rPr lang="en-US" i="1" dirty="0" err="1">
                <a:solidFill>
                  <a:srgbClr val="FF0000"/>
                </a:solidFill>
              </a:rPr>
              <a:t>softmax</a:t>
            </a:r>
            <a:r>
              <a:rPr lang="en-US" i="1" dirty="0">
                <a:solidFill>
                  <a:srgbClr val="FF0000"/>
                </a:solidFill>
              </a:rPr>
              <a:t> implementation</a:t>
            </a:r>
            <a:endParaRPr lang="en-US" i="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24350</TotalTime>
  <Words>21817</Words>
  <Application>Microsoft Macintosh PowerPoint</Application>
  <PresentationFormat>On-screen Show (4:3)</PresentationFormat>
  <Paragraphs>5055</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4749</cp:revision>
  <dcterms:created xsi:type="dcterms:W3CDTF">2010-06-04T19:50:05Z</dcterms:created>
  <dcterms:modified xsi:type="dcterms:W3CDTF">2020-04-17T00:18:54Z</dcterms:modified>
</cp:coreProperties>
</file>